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00FF99"/>
    <a:srgbClr val="04B4CC"/>
    <a:srgbClr val="26E3E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F3F1-B44D-487C-ACAB-08F2C80809A6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64ED0-EB1B-4127-9879-E99937B49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F3F1-B44D-487C-ACAB-08F2C80809A6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64ED0-EB1B-4127-9879-E99937B49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F3F1-B44D-487C-ACAB-08F2C80809A6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64ED0-EB1B-4127-9879-E99937B49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F3F1-B44D-487C-ACAB-08F2C80809A6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64ED0-EB1B-4127-9879-E99937B49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F3F1-B44D-487C-ACAB-08F2C80809A6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64ED0-EB1B-4127-9879-E99937B49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F3F1-B44D-487C-ACAB-08F2C80809A6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64ED0-EB1B-4127-9879-E99937B49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F3F1-B44D-487C-ACAB-08F2C80809A6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64ED0-EB1B-4127-9879-E99937B49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F3F1-B44D-487C-ACAB-08F2C80809A6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64ED0-EB1B-4127-9879-E99937B49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F3F1-B44D-487C-ACAB-08F2C80809A6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64ED0-EB1B-4127-9879-E99937B49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F3F1-B44D-487C-ACAB-08F2C80809A6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64ED0-EB1B-4127-9879-E99937B49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F3F1-B44D-487C-ACAB-08F2C80809A6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64ED0-EB1B-4127-9879-E99937B49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9F3F1-B44D-487C-ACAB-08F2C80809A6}" type="datetimeFigureOut">
              <a:rPr lang="ru-RU" smtClean="0"/>
              <a:t>21.11.2014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64ED0-EB1B-4127-9879-E99937B4988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5857892"/>
            <a:ext cx="7715304" cy="78581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26E3EC"/>
                </a:solidFill>
                <a:latin typeface="Georgia" pitchFamily="18" charset="0"/>
              </a:rPr>
              <a:t>Искусственный интеллект</a:t>
            </a:r>
            <a:endParaRPr lang="ru-RU" b="1" dirty="0">
              <a:solidFill>
                <a:srgbClr val="26E3EC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564360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b="1" i="1" dirty="0" smtClean="0">
                <a:solidFill>
                  <a:srgbClr val="FF0066"/>
                </a:solidFill>
                <a:latin typeface="Georgia" pitchFamily="18" charset="0"/>
              </a:rPr>
              <a:t>  Интеллект — </a:t>
            </a:r>
          </a:p>
          <a:p>
            <a:pPr algn="just">
              <a:buNone/>
            </a:pPr>
            <a:r>
              <a:rPr lang="ru-RU" sz="4400" dirty="0" smtClean="0">
                <a:solidFill>
                  <a:srgbClr val="7030A0"/>
                </a:solidFill>
                <a:latin typeface="Georgia" pitchFamily="18" charset="0"/>
              </a:rPr>
              <a:t>  способность системы создавать в ходе самообучения программы     для решения задач определённого класса сложности и решать эти задачи</a:t>
            </a:r>
            <a:endParaRPr lang="ru-RU" sz="4400" dirty="0">
              <a:solidFill>
                <a:srgbClr val="7030A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5715000"/>
            <a:ext cx="8229600" cy="1143000"/>
          </a:xfrm>
        </p:spPr>
        <p:txBody>
          <a:bodyPr/>
          <a:lstStyle/>
          <a:p>
            <a:r>
              <a:rPr lang="ru-RU" dirty="0" smtClean="0"/>
              <a:t>Алан Тьюринг         1912 — 1954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Может ли машина мыслить? 1950</a:t>
            </a:r>
            <a:endParaRPr lang="ru-RU" sz="44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upload.wikimedia.org/wikipedia/commons/e/e4/Turing_Test_version_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428604"/>
            <a:ext cx="4572032" cy="58522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66"/>
                </a:solidFill>
                <a:latin typeface="Georgia" pitchFamily="18" charset="0"/>
              </a:rPr>
              <a:t>CAPTCHA</a:t>
            </a:r>
            <a:endParaRPr lang="ru-RU" sz="5400" i="1" dirty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4400" b="1" i="1" dirty="0" smtClean="0">
                <a:latin typeface="Georgia" pitchFamily="18" charset="0"/>
              </a:rPr>
              <a:t>   </a:t>
            </a:r>
            <a:r>
              <a:rPr lang="ru-RU" sz="4400" b="1" i="1" dirty="0" err="1" smtClean="0">
                <a:latin typeface="Georgia" pitchFamily="18" charset="0"/>
              </a:rPr>
              <a:t>Completely</a:t>
            </a:r>
            <a:r>
              <a:rPr lang="ru-RU" sz="4400" b="1" i="1" dirty="0" smtClean="0">
                <a:latin typeface="Georgia" pitchFamily="18" charset="0"/>
              </a:rPr>
              <a:t> </a:t>
            </a:r>
            <a:r>
              <a:rPr lang="ru-RU" sz="4400" b="1" i="1" dirty="0" err="1">
                <a:latin typeface="Georgia" pitchFamily="18" charset="0"/>
              </a:rPr>
              <a:t>Automated</a:t>
            </a:r>
            <a:r>
              <a:rPr lang="ru-RU" sz="4400" b="1" i="1" dirty="0">
                <a:latin typeface="Georgia" pitchFamily="18" charset="0"/>
              </a:rPr>
              <a:t> </a:t>
            </a:r>
            <a:r>
              <a:rPr lang="ru-RU" sz="4400" b="1" i="1" dirty="0" err="1">
                <a:latin typeface="Georgia" pitchFamily="18" charset="0"/>
              </a:rPr>
              <a:t>Public</a:t>
            </a:r>
            <a:r>
              <a:rPr lang="ru-RU" sz="4400" b="1" i="1" dirty="0">
                <a:latin typeface="Georgia" pitchFamily="18" charset="0"/>
              </a:rPr>
              <a:t> </a:t>
            </a:r>
            <a:r>
              <a:rPr lang="ru-RU" sz="4400" b="1" i="1" dirty="0" err="1">
                <a:latin typeface="Georgia" pitchFamily="18" charset="0"/>
              </a:rPr>
              <a:t>Turing</a:t>
            </a:r>
            <a:r>
              <a:rPr lang="ru-RU" sz="4400" b="1" i="1" dirty="0">
                <a:latin typeface="Georgia" pitchFamily="18" charset="0"/>
              </a:rPr>
              <a:t> </a:t>
            </a:r>
            <a:r>
              <a:rPr lang="ru-RU" sz="4400" b="1" i="1" dirty="0" err="1">
                <a:latin typeface="Georgia" pitchFamily="18" charset="0"/>
              </a:rPr>
              <a:t>test</a:t>
            </a:r>
            <a:r>
              <a:rPr lang="ru-RU" sz="4400" b="1" i="1" dirty="0">
                <a:latin typeface="Georgia" pitchFamily="18" charset="0"/>
              </a:rPr>
              <a:t> </a:t>
            </a:r>
            <a:r>
              <a:rPr lang="ru-RU" sz="4400" b="1" i="1" dirty="0" err="1">
                <a:latin typeface="Georgia" pitchFamily="18" charset="0"/>
              </a:rPr>
              <a:t>to</a:t>
            </a:r>
            <a:r>
              <a:rPr lang="ru-RU" sz="4400" b="1" i="1" dirty="0">
                <a:latin typeface="Georgia" pitchFamily="18" charset="0"/>
              </a:rPr>
              <a:t> </a:t>
            </a:r>
            <a:r>
              <a:rPr lang="ru-RU" sz="4400" b="1" i="1" dirty="0" err="1">
                <a:latin typeface="Georgia" pitchFamily="18" charset="0"/>
              </a:rPr>
              <a:t>tell</a:t>
            </a:r>
            <a:r>
              <a:rPr lang="ru-RU" sz="4400" b="1" i="1" dirty="0">
                <a:latin typeface="Georgia" pitchFamily="18" charset="0"/>
              </a:rPr>
              <a:t> </a:t>
            </a:r>
            <a:r>
              <a:rPr lang="ru-RU" sz="4400" b="1" i="1" dirty="0" err="1">
                <a:latin typeface="Georgia" pitchFamily="18" charset="0"/>
              </a:rPr>
              <a:t>Computers</a:t>
            </a:r>
            <a:r>
              <a:rPr lang="ru-RU" sz="4400" b="1" i="1" dirty="0">
                <a:latin typeface="Georgia" pitchFamily="18" charset="0"/>
              </a:rPr>
              <a:t> </a:t>
            </a:r>
            <a:r>
              <a:rPr lang="ru-RU" sz="4400" b="1" i="1" dirty="0" err="1">
                <a:latin typeface="Georgia" pitchFamily="18" charset="0"/>
              </a:rPr>
              <a:t>and</a:t>
            </a:r>
            <a:r>
              <a:rPr lang="ru-RU" sz="4400" b="1" i="1" dirty="0">
                <a:latin typeface="Georgia" pitchFamily="18" charset="0"/>
              </a:rPr>
              <a:t> </a:t>
            </a:r>
            <a:r>
              <a:rPr lang="ru-RU" sz="4400" b="1" i="1" dirty="0" err="1">
                <a:latin typeface="Georgia" pitchFamily="18" charset="0"/>
              </a:rPr>
              <a:t>Humans</a:t>
            </a:r>
            <a:r>
              <a:rPr lang="ru-RU" sz="4400" b="1" i="1" dirty="0">
                <a:latin typeface="Georgia" pitchFamily="18" charset="0"/>
              </a:rPr>
              <a:t> </a:t>
            </a:r>
            <a:r>
              <a:rPr lang="ru-RU" sz="4400" b="1" i="1" dirty="0" err="1">
                <a:latin typeface="Georgia" pitchFamily="18" charset="0"/>
              </a:rPr>
              <a:t>Apart</a:t>
            </a:r>
            <a:r>
              <a:rPr lang="ru-RU" sz="4400" b="1" i="1" dirty="0">
                <a:latin typeface="Georgia" pitchFamily="18" charset="0"/>
              </a:rPr>
              <a:t> — </a:t>
            </a:r>
            <a:endParaRPr lang="ru-RU" sz="4400" b="1" i="1" dirty="0" smtClean="0">
              <a:latin typeface="Georgia" pitchFamily="18" charset="0"/>
            </a:endParaRPr>
          </a:p>
          <a:p>
            <a:pPr algn="ctr">
              <a:buNone/>
            </a:pPr>
            <a:endParaRPr lang="ru-RU" sz="4400" b="1" i="1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sz="4400" b="1" i="1" dirty="0">
                <a:latin typeface="Georgia" pitchFamily="18" charset="0"/>
              </a:rPr>
              <a:t> Полностью автоматический </a:t>
            </a:r>
            <a:r>
              <a:rPr lang="ru-RU" sz="4400" b="1" i="1" dirty="0">
                <a:solidFill>
                  <a:srgbClr val="0000FF"/>
                </a:solidFill>
                <a:latin typeface="Georgia" pitchFamily="18" charset="0"/>
              </a:rPr>
              <a:t>тест </a:t>
            </a:r>
            <a:r>
              <a:rPr lang="ru-RU" sz="4400" b="1" i="1" dirty="0" smtClean="0">
                <a:solidFill>
                  <a:srgbClr val="0000FF"/>
                </a:solidFill>
                <a:latin typeface="Georgia" pitchFamily="18" charset="0"/>
              </a:rPr>
              <a:t>Тьюринга</a:t>
            </a:r>
            <a:r>
              <a:rPr lang="ru-RU" sz="4400" b="1" i="1" dirty="0">
                <a:latin typeface="Georgia" pitchFamily="18" charset="0"/>
              </a:rPr>
              <a:t>, чтобы сказать: Роботы отдельно, Люди </a:t>
            </a:r>
            <a:r>
              <a:rPr lang="ru-RU" sz="4400" b="1" i="1" dirty="0" smtClean="0">
                <a:latin typeface="Georgia" pitchFamily="18" charset="0"/>
              </a:rPr>
              <a:t>отдельно</a:t>
            </a:r>
            <a:endParaRPr lang="ru-RU" sz="44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&amp;Ncy;&amp;ucy; &amp;icy; &amp;kcy;&amp;acy;&amp;pcy;&amp;chcy;&amp;acy; &amp;Vcy; &amp;Kcy;&amp;ocy;&amp;ncy;&amp;tcy;&amp;acy;&amp;kcy;&amp;tcy;&amp;iecy; &amp;ZHcy;&amp;ucy;&amp;ZHcy;&amp;ZHcy;&amp;ucy; &amp;ocy; &amp;scy;&amp;vcy;&amp;ocy;&amp;iecy;&amp;m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8215370" cy="56130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&amp;Kcy;&amp;ucy;&amp;pcy;&amp;icy;&amp;tcy;&amp;softcy; &amp;ocy;&amp;ncy;&amp;lcy;&amp;acy;&amp;jcy;&amp;ncy; &amp;tcy;&amp;ocy;&amp;vcy;&amp;acy;&amp;rcy; - &amp;Bcy;&amp;acy;&amp;zcy;&amp;acy; &amp;rcy;&amp;acy;&amp;zcy;&amp;gcy;&amp;acy;&amp;dcy;&amp;acy;&amp;ncy;&amp;ncy;&amp;ycy;&amp;khcy; &amp;kcy;&amp;acy;&amp;pcy;&amp;chcy; &amp;vcy; &amp;ocy;&amp;bcy;&amp;hardcy;&amp;iocy;&amp;mcy;&amp;iecy; 15,3&amp;mcy;&amp;bcy; &amp;dcy;&amp;iecy;&amp;shcy;&amp;iecy;&amp;vcy;&amp;ocy;, &amp;scy;&amp;ocy; &amp;scy;&amp;kcy;&amp;icy;&amp;dcy;&amp;kcy;&amp;ocy;&amp;jcy;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8643998" cy="42739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66"/>
                </a:solidFill>
                <a:latin typeface="Georgia" pitchFamily="18" charset="0"/>
              </a:rPr>
              <a:t>Слабая КАПЧА</a:t>
            </a:r>
            <a:endParaRPr lang="ru-RU" b="1" i="1" dirty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/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00FF"/>
                </a:solidFill>
                <a:latin typeface="Georgia" pitchFamily="18" charset="0"/>
              </a:rPr>
              <a:t>Лёгкое отделение символов от фона с помощью цветового ключа.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00FF"/>
                </a:solidFill>
                <a:latin typeface="Georgia" pitchFamily="18" charset="0"/>
              </a:rPr>
              <a:t>Лёгкое отделение символов друг от друга.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00FF"/>
                </a:solidFill>
                <a:latin typeface="Georgia" pitchFamily="18" charset="0"/>
              </a:rPr>
              <a:t>Фиксированный и неискажённый шрифт.</a:t>
            </a:r>
          </a:p>
          <a:p>
            <a:endParaRPr lang="ru-RU" dirty="0">
              <a:solidFill>
                <a:srgbClr val="0000FF"/>
              </a:solidFill>
              <a:latin typeface="Georgia" pitchFamily="18" charset="0"/>
            </a:endParaRPr>
          </a:p>
        </p:txBody>
      </p:sp>
      <p:pic>
        <p:nvPicPr>
          <p:cNvPr id="20482" name="Picture 2" descr="&amp;Scy;&amp;lcy;&amp;acy;&amp;bcy;&amp;acy;&amp;yacy; CAPTCHA PhpB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714488"/>
            <a:ext cx="5128862" cy="16002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66"/>
                </a:solidFill>
                <a:latin typeface="Georgia" pitchFamily="18" charset="0"/>
              </a:rPr>
              <a:t>Конкурс на самую красивую КАПЧУ!</a:t>
            </a:r>
            <a:endParaRPr lang="ru-RU" b="1" i="1" dirty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1757361"/>
          </a:xfrm>
        </p:spPr>
        <p:txBody>
          <a:bodyPr numCol="3">
            <a:normAutofit/>
          </a:bodyPr>
          <a:lstStyle/>
          <a:p>
            <a:pPr algn="ctr"/>
            <a:r>
              <a:rPr lang="ru-RU" dirty="0"/>
              <a:t>4D7YS    </a:t>
            </a:r>
          </a:p>
          <a:p>
            <a:pPr algn="ctr"/>
            <a:r>
              <a:rPr lang="ru-RU" dirty="0"/>
              <a:t>FH2De   </a:t>
            </a:r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28ivW</a:t>
            </a:r>
            <a:r>
              <a:rPr lang="ru-RU" dirty="0"/>
              <a:t>    </a:t>
            </a:r>
          </a:p>
          <a:p>
            <a:pPr algn="ctr"/>
            <a:r>
              <a:rPr lang="ru-RU" dirty="0"/>
              <a:t>XqK4i  </a:t>
            </a:r>
            <a:endParaRPr lang="ru-RU" dirty="0" smtClean="0"/>
          </a:p>
          <a:p>
            <a:pPr algn="ctr">
              <a:buNone/>
            </a:pPr>
            <a:r>
              <a:rPr lang="ru-RU" dirty="0"/>
              <a:t>  </a:t>
            </a:r>
          </a:p>
          <a:p>
            <a:pPr algn="ctr"/>
            <a:r>
              <a:rPr lang="ru-RU" dirty="0"/>
              <a:t>XDHYN    </a:t>
            </a:r>
          </a:p>
          <a:p>
            <a:pPr algn="ctr"/>
            <a:r>
              <a:rPr lang="ru-RU" dirty="0"/>
              <a:t> LGA9F    </a:t>
            </a:r>
          </a:p>
          <a:p>
            <a:pPr algn="ctr"/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57158" y="4357694"/>
            <a:ext cx="8301038" cy="1757361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</a:rPr>
              <a:t>Используйте возможности графического редактора,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eorgia" pitchFamily="18" charset="0"/>
              </a:rPr>
              <a:t> чтобы КАПЧА была 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Georgia" pitchFamily="18" charset="0"/>
              </a:rPr>
              <a:t>СИЛЬНОЙ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Georg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66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Алан Тьюринг         1912 — 1954</vt:lpstr>
      <vt:lpstr>Слайд 4</vt:lpstr>
      <vt:lpstr>CAPTCHA</vt:lpstr>
      <vt:lpstr>Слайд 6</vt:lpstr>
      <vt:lpstr>Слайд 7</vt:lpstr>
      <vt:lpstr>Слабая КАПЧА</vt:lpstr>
      <vt:lpstr>Конкурс на самую красивую КАПЧУ!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Света</cp:lastModifiedBy>
  <cp:revision>10</cp:revision>
  <dcterms:created xsi:type="dcterms:W3CDTF">2014-11-21T12:50:09Z</dcterms:created>
  <dcterms:modified xsi:type="dcterms:W3CDTF">2014-11-21T14:22:54Z</dcterms:modified>
</cp:coreProperties>
</file>